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5" r:id="rId4"/>
    <p:sldMasterId id="2147483757" r:id="rId5"/>
  </p:sldMasterIdLst>
  <p:notesMasterIdLst>
    <p:notesMasterId r:id="rId24"/>
  </p:notesMasterIdLst>
  <p:handoutMasterIdLst>
    <p:handoutMasterId r:id="rId25"/>
  </p:handoutMasterIdLst>
  <p:sldIdLst>
    <p:sldId id="31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3" autoAdjust="0"/>
    <p:restoredTop sz="96220" autoAdjust="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0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/>
              <a:t>5-27-18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B287F88-45EE-45D4-9D26-9D128B87E3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A9B9B-8411-4300-AFCC-6B36FF3CDDB1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BDFBE-646C-4282-B86A-8E48B8D76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6705600" cy="7620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2133600"/>
            <a:ext cx="4572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0AA7BA9C-4972-485D-B297-D40112C5393E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314EB63-592D-4CC1-B86E-0A99927D49A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666575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816BA3-62FD-4A80-9186-54CD3F32732D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32047-2E9B-4600-8808-46EAC460680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723637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24550" y="838200"/>
            <a:ext cx="1619250" cy="5287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4705350" cy="5287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63E9CA-6AC0-4F7A-94E9-B2AB2202372D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5A4D7F-B521-4D3E-8C22-FF8E52C1A09D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303867"/>
      </p:ext>
    </p:extLst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A7BA9C-4972-485D-B297-D40112C5393E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314EB63-592D-4CC1-B86E-0A99927D49A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31829"/>
      </p:ext>
    </p:extLst>
  </p:cSld>
  <p:clrMapOvr>
    <a:masterClrMapping/>
  </p:clrMapOvr>
  <p:transition spd="slow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1573A-CA34-455C-96A6-B8EA0D2CA523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12EB-5884-4B16-ACF5-E849977E103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18718459"/>
      </p:ext>
    </p:extLst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E3EC1-5623-437D-95AF-2849007A42E3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C1D9-5F38-4CCC-BBFD-F5DDB724FC6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464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7151-D0A1-4980-B3C5-DB78820AC2D1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05A8-5AEB-4F01-B258-E84EB2F216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591852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CBB45-9C2E-4755-B21A-AAE7BF40C3E8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3554-ADE1-4497-94C2-BD667869E7D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2315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5A97-C6A8-4452-8A6D-8139D9D5B16B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DE90-92BA-4B3E-B555-2407920BA12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675358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3422E-0FC8-4FA5-B488-E02305CB5033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244-66E8-4EA1-BD01-EEE08D6601C9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1432"/>
      </p:ext>
    </p:extLst>
  </p:cSld>
  <p:clrMapOvr>
    <a:masterClrMapping/>
  </p:clrMapOvr>
  <p:transition spd="slow"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601F326-C8F4-40BC-89D8-D181071B8A69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E4054-D6F8-4BE2-81FE-6EBBD7FDF2F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7081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01573A-CA34-455C-96A6-B8EA0D2CA523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312EB-5884-4B16-ACF5-E849977E103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060517"/>
      </p:ext>
    </p:extLst>
  </p:cSld>
  <p:clrMapOvr>
    <a:masterClrMapping/>
  </p:clrMapOvr>
  <p:transition spd="slow"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C7C3B3-F29A-4223-97D3-D8CB68078A14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B61D3D-ABD3-4D13-81F1-6CFFC237D5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6190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6BA3-62FD-4A80-9186-54CD3F32732D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32047-2E9B-4600-8808-46EAC460680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803769"/>
      </p:ext>
    </p:extLst>
  </p:cSld>
  <p:clrMapOvr>
    <a:masterClrMapping/>
  </p:clrMapOvr>
  <p:transition spd="slow"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E9CA-6AC0-4F7A-94E9-B2AB2202372D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A4D7F-B521-4D3E-8C22-FF8E52C1A09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584893"/>
      </p:ext>
    </p:extLst>
  </p:cSld>
  <p:clrMapOvr>
    <a:masterClrMapping/>
  </p:clrMapOvr>
  <p:transition spd="slow"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717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717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AA7BA9C-4972-485D-B297-D40112C5393E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314EB63-592D-4CC1-B86E-0A99927D49A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418665"/>
      </p:ext>
    </p:extLst>
  </p:cSld>
  <p:clrMapOvr>
    <a:masterClrMapping/>
  </p:clrMapOvr>
  <p:transition spd="slow"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01573A-CA34-455C-96A6-B8EA0D2CA523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D312EB-5884-4B16-ACF5-E849977E103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40490"/>
      </p:ext>
    </p:extLst>
  </p:cSld>
  <p:clrMapOvr>
    <a:masterClrMapping/>
  </p:clrMapOvr>
  <p:transition spd="slow">
    <p:fade thruBlk="1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2E3EC1-5623-437D-95AF-2849007A42E3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772C1D9-5F38-4CCC-BBFD-F5DDB724FC6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704610"/>
      </p:ext>
    </p:extLst>
  </p:cSld>
  <p:clrMapOvr>
    <a:masterClrMapping/>
  </p:clrMapOvr>
  <p:transition spd="slow">
    <p:fade thruBlk="1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DE7151-D0A1-4980-B3C5-DB78820AC2D1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2D05A8-5AEB-4F01-B258-E84EB2F216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103332"/>
      </p:ext>
    </p:extLst>
  </p:cSld>
  <p:clrMapOvr>
    <a:masterClrMapping/>
  </p:clrMapOvr>
  <p:transition spd="slow">
    <p:fade thruBlk="1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9CBB45-9C2E-4755-B21A-AAE7BF40C3E8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8603554-ADE1-4497-94C2-BD667869E7D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624660"/>
      </p:ext>
    </p:extLst>
  </p:cSld>
  <p:clrMapOvr>
    <a:masterClrMapping/>
  </p:clrMapOvr>
  <p:transition spd="slow">
    <p:fade thruBlk="1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AF5A97-C6A8-4452-8A6D-8139D9D5B16B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BFDE90-92BA-4B3E-B555-2407920BA12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409451"/>
      </p:ext>
    </p:extLst>
  </p:cSld>
  <p:clrMapOvr>
    <a:masterClrMapping/>
  </p:clrMapOvr>
  <p:transition spd="slow">
    <p:fade thruBlk="1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93422E-0FC8-4FA5-B488-E02305CB5033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DA8244-66E8-4EA1-BD01-EEE08D6601C9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796111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399" y="4406900"/>
            <a:ext cx="64373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906713"/>
            <a:ext cx="6437312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2E3EC1-5623-437D-95AF-2849007A42E3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2C1D9-5F38-4CCC-BBFD-F5DDB724FC62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720841"/>
      </p:ext>
    </p:extLst>
  </p:cSld>
  <p:clrMapOvr>
    <a:masterClrMapping/>
  </p:clrMapOvr>
  <p:transition spd="slow">
    <p:fade thruBlk="1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01F326-C8F4-40BC-89D8-D181071B8A69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E4054-D6F8-4BE2-81FE-6EBBD7FDF2F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186165"/>
      </p:ext>
    </p:extLst>
  </p:cSld>
  <p:clrMapOvr>
    <a:masterClrMapping/>
  </p:clrMapOvr>
  <p:transition spd="slow">
    <p:fade thruBlk="1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C7C3B3-F29A-4223-97D3-D8CB68078A14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B61D3D-ABD3-4D13-81F1-6CFFC237D5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740814"/>
      </p:ext>
    </p:extLst>
  </p:cSld>
  <p:clrMapOvr>
    <a:masterClrMapping/>
  </p:clrMapOvr>
  <p:transition spd="slow">
    <p:fade thruBlk="1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816BA3-62FD-4A80-9186-54CD3F32732D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6F32047-2E9B-4600-8808-46EAC460680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517902"/>
      </p:ext>
    </p:extLst>
  </p:cSld>
  <p:clrMapOvr>
    <a:masterClrMapping/>
  </p:clrMapOvr>
  <p:transition spd="slow">
    <p:fade thruBlk="1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63E9CA-6AC0-4F7A-94E9-B2AB2202372D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5A4D7F-B521-4D3E-8C22-FF8E52C1A09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434962"/>
      </p:ext>
    </p:extLst>
  </p:cSld>
  <p:clrMapOvr>
    <a:masterClrMapping/>
  </p:clrMapOvr>
  <p:transition spd="slow">
    <p:fade thruBlk="1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r>
              <a:rPr lang="en-US"/>
              <a:t>Click icon to add clip art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373556"/>
      </p:ext>
    </p:extLst>
  </p:cSld>
  <p:clrMapOvr>
    <a:masterClrMapping/>
  </p:clrMapOvr>
  <p:transition spd="slow">
    <p:fade thruBlk="1"/>
  </p:transition>
  <p:hf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06500-6157-4888-9C0E-6B662D7789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DFA041-5B5E-4A1F-9DBB-1546E33E86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773CC-97FF-4FC0-9620-90DB84CAE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BA9C-4972-485D-B297-D40112C5393E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2D28F-3BC7-41F0-BCFF-EA814CB4E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EDEE29-E00A-4D98-A6C8-DC704ED82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4EB63-592D-4CC1-B86E-0A99927D49A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927942"/>
      </p:ext>
    </p:extLst>
  </p:cSld>
  <p:clrMapOvr>
    <a:masterClrMapping/>
  </p:clrMapOvr>
  <p:transition spd="slow">
    <p:fade thruBlk="1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BC7FF-F7E8-43BF-8057-940CA9EBD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F419A-3517-4BB6-8527-B73D6098D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5DB685-954F-45B1-9695-48C4CC370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1573A-CA34-455C-96A6-B8EA0D2CA523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727895-92D2-485C-AA98-60AB4DAEF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1B865-00D5-4A70-B107-65F22D528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12EB-5884-4B16-ACF5-E849977E103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634435"/>
      </p:ext>
    </p:extLst>
  </p:cSld>
  <p:clrMapOvr>
    <a:masterClrMapping/>
  </p:clrMapOvr>
  <p:transition spd="slow">
    <p:fade thruBlk="1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F39B3-4C34-4C3B-8B92-0ADAFDD51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76C9D-D8FB-4E04-82DE-F0301D4A4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B2795-343B-4C8C-BDAE-169A0EE5A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E3EC1-5623-437D-95AF-2849007A42E3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DAE7C-0E38-4FE6-8739-D4572B992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E70580-3D6C-4264-A7DC-0AB612B8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C1D9-5F38-4CCC-BBFD-F5DDB724FC6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950882"/>
      </p:ext>
    </p:extLst>
  </p:cSld>
  <p:clrMapOvr>
    <a:masterClrMapping/>
  </p:clrMapOvr>
  <p:transition spd="slow">
    <p:fade thruBlk="1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D8633-F9AB-4B5D-BD2D-E2F1923BB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C2E96-7258-4B80-9EB4-73ACE07681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A448D4-A351-4907-8347-EAAC2FABBA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2A6A19-8997-4BC4-8E6F-2AC7CD001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7151-D0A1-4980-B3C5-DB78820AC2D1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653482-ED3B-4657-A771-0FC192DB5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E32927-9B15-42BA-BE63-A77B28E44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05A8-5AEB-4F01-B258-E84EB2F216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972141"/>
      </p:ext>
    </p:extLst>
  </p:cSld>
  <p:clrMapOvr>
    <a:masterClrMapping/>
  </p:clrMapOvr>
  <p:transition spd="slow">
    <p:fade thruBlk="1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70EE8-0EDE-460A-B69F-6887A8C64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4DA0E-3771-4FD2-9772-4DF05D255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4C16CF-DBCC-41FC-815F-5FCDC27CD3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153A4F-F40C-48B4-B95A-BDFDF63BD0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C4041E-E9F4-4C95-B4BB-861CD28216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C3173D-2073-4375-81B2-8035A6D54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CBB45-9C2E-4755-B21A-AAE7BF40C3E8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C0CB67-C617-49A3-9B27-BE6CCEF18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A58ED3-6F64-4517-86B8-9BB55C0A0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3554-ADE1-4497-94C2-BD667869E7D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82084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600200"/>
            <a:ext cx="2819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2819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DE7151-D0A1-4980-B3C5-DB78820AC2D1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D05A8-5AEB-4F01-B258-E84EB2F2166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600615"/>
      </p:ext>
    </p:extLst>
  </p:cSld>
  <p:clrMapOvr>
    <a:masterClrMapping/>
  </p:clrMapOvr>
  <p:transition spd="slow">
    <p:fade thruBlk="1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E78A6-D590-4A50-B6D2-C3BDBE02D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F830F-EBBF-436F-81B6-D878F293D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5A97-C6A8-4452-8A6D-8139D9D5B16B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59B473-0008-400E-A4E3-0B313A4A6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459AE-5AD4-42E5-B19F-D9C00168D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DE90-92BA-4B3E-B555-2407920BA12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213214"/>
      </p:ext>
    </p:extLst>
  </p:cSld>
  <p:clrMapOvr>
    <a:masterClrMapping/>
  </p:clrMapOvr>
  <p:transition spd="slow">
    <p:fade thruBlk="1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4B3115-B252-4002-B0C6-08AEBB4CF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3422E-0FC8-4FA5-B488-E02305CB5033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005DE9-34EF-45C9-9896-DD2DBAAB6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DB0EB6-646C-4C6D-9EA9-23F015F79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244-66E8-4EA1-BD01-EEE08D6601C9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185"/>
      </p:ext>
    </p:extLst>
  </p:cSld>
  <p:clrMapOvr>
    <a:masterClrMapping/>
  </p:clrMapOvr>
  <p:transition spd="slow">
    <p:fade thruBlk="1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16113-901F-4510-B134-1DC8D458C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57710-F4A6-4DBD-845C-D845F201BD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D7B700-0EEC-4BCC-9A5D-D5EA2C436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810DD7-E9A0-45DF-8130-BEC28EC25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1F326-C8F4-40BC-89D8-D181071B8A69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3B9724-BAE1-4D1E-9958-AC2471D3C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0FDD5E-8269-4C95-83F7-9A482A4E3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E4054-D6F8-4BE2-81FE-6EBBD7FDF2F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601930"/>
      </p:ext>
    </p:extLst>
  </p:cSld>
  <p:clrMapOvr>
    <a:masterClrMapping/>
  </p:clrMapOvr>
  <p:transition spd="slow">
    <p:fade thruBlk="1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04FDA-663D-42DC-BAAB-8E42CF000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EC899E-913E-4A68-AB3F-035BE20BD6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275EDC-0B84-49A2-A1BC-244E41FA3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CCEB8D-6A7C-403D-A789-FEE27BF96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7C3B3-F29A-4223-97D3-D8CB68078A14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1D6B7-BA3E-46F0-A515-2374717CC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2094A-61C1-4B4E-B487-A0BB8B7C1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1D3D-ABD3-4D13-81F1-6CFFC237D5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018271"/>
      </p:ext>
    </p:extLst>
  </p:cSld>
  <p:clrMapOvr>
    <a:masterClrMapping/>
  </p:clrMapOvr>
  <p:transition spd="slow">
    <p:fade thruBlk="1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896D2-84BE-4547-91BF-C8E1B7E50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6D8B0C-3F09-4A1E-918B-47C718E43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22B7F-9323-4C93-80BA-F431143A4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6BA3-62FD-4A80-9186-54CD3F32732D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3A727-4E45-4756-9105-47112FAA9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DD8F2-450E-4AA8-9ADC-EAE4C42E8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32047-2E9B-4600-8808-46EAC460680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576956"/>
      </p:ext>
    </p:extLst>
  </p:cSld>
  <p:clrMapOvr>
    <a:masterClrMapping/>
  </p:clrMapOvr>
  <p:transition spd="slow">
    <p:fade thruBlk="1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DA091E-5018-4007-9303-C00E8DB047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FEF69B-1814-4E79-B4B6-219E7C894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48B47-B9D7-4FD5-9A19-04617B94C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E9CA-6AC0-4F7A-94E9-B2AB2202372D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06353-5689-49DA-8304-A71446A99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FD0F2-31CC-43B9-8F42-5D2A06B7F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A4D7F-B521-4D3E-8C22-FF8E52C1A09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523434"/>
      </p:ext>
    </p:extLst>
  </p:cSld>
  <p:clrMapOvr>
    <a:masterClrMapping/>
  </p:clrMapOvr>
  <p:transition spd="slow">
    <p:fade thruBlk="1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84470"/>
      </p:ext>
    </p:extLst>
  </p:cSld>
  <p:clrMapOvr>
    <a:masterClrMapping/>
  </p:clrMapOvr>
  <p:transition>
    <p:fade thruBlk="1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832556"/>
      </p:ext>
    </p:extLst>
  </p:cSld>
  <p:clrMapOvr>
    <a:masterClrMapping/>
  </p:clrMapOvr>
  <p:transition>
    <p:fade thruBlk="1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54685"/>
      </p:ext>
    </p:extLst>
  </p:cSld>
  <p:clrMapOvr>
    <a:masterClrMapping/>
  </p:clrMapOvr>
  <p:transition>
    <p:fade thruBlk="1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22212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9CBB45-9C2E-4755-B21A-AAE7BF40C3E8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03554-ADE1-4497-94C2-BD667869E7D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411045"/>
      </p:ext>
    </p:extLst>
  </p:cSld>
  <p:clrMapOvr>
    <a:masterClrMapping/>
  </p:clrMapOvr>
  <p:transition spd="slow">
    <p:fade thruBlk="1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339099"/>
      </p:ext>
    </p:extLst>
  </p:cSld>
  <p:clrMapOvr>
    <a:masterClrMapping/>
  </p:clrMapOvr>
  <p:transition>
    <p:fade thruBlk="1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735647"/>
      </p:ext>
    </p:extLst>
  </p:cSld>
  <p:clrMapOvr>
    <a:masterClrMapping/>
  </p:clrMapOvr>
  <p:transition>
    <p:fade thruBlk="1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35093"/>
      </p:ext>
    </p:extLst>
  </p:cSld>
  <p:clrMapOvr>
    <a:masterClrMapping/>
  </p:clrMapOvr>
  <p:transition>
    <p:fade thruBlk="1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60656"/>
      </p:ext>
    </p:extLst>
  </p:cSld>
  <p:clrMapOvr>
    <a:masterClrMapping/>
  </p:clrMapOvr>
  <p:transition>
    <p:fade thruBlk="1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31067"/>
      </p:ext>
    </p:extLst>
  </p:cSld>
  <p:clrMapOvr>
    <a:masterClrMapping/>
  </p:clrMapOvr>
  <p:transition>
    <p:fade thruBlk="1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9835"/>
      </p:ext>
    </p:extLst>
  </p:cSld>
  <p:clrMapOvr>
    <a:masterClrMapping/>
  </p:clrMapOvr>
  <p:transition>
    <p:fade thruBlk="1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837870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AF5A97-C6A8-4452-8A6D-8139D9D5B16B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FDE90-92BA-4B3E-B555-2407920BA12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114367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93422E-0FC8-4FA5-B488-E02305CB5033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A8244-66E8-4EA1-BD01-EEE08D6601C9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929823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3050"/>
            <a:ext cx="27432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273050"/>
            <a:ext cx="4724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1435100"/>
            <a:ext cx="27432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01F326-C8F4-40BC-89D8-D181071B8A69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E4054-D6F8-4BE2-81FE-6EBBD7FDF2F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952478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4800600"/>
            <a:ext cx="522128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57400" y="838199"/>
            <a:ext cx="5221288" cy="3889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5367338"/>
            <a:ext cx="522128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C7C3B3-F29A-4223-97D3-D8CB68078A14}" type="datetime2">
              <a:rPr lang="en-US" smtClean="0">
                <a:solidFill>
                  <a:prstClr val="black"/>
                </a:solidFill>
              </a:rPr>
              <a:pPr/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61D3D-ABD3-4D13-81F1-6CFFC237D590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458616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600200"/>
            <a:ext cx="5791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Saturday, January 18, 2020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193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fade thruBlk="1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i="1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i="1">
          <a:solidFill>
            <a:schemeClr val="accent1">
              <a:lumMod val="50000"/>
            </a:schemeClr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i="1">
          <a:solidFill>
            <a:schemeClr val="accent1">
              <a:lumMod val="50000"/>
            </a:schemeClr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 i="1">
          <a:solidFill>
            <a:schemeClr val="accent1">
              <a:lumMod val="50000"/>
            </a:schemeClr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1">
              <a:lumMod val="5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Saturday, January 18, 2020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709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fade thruBlk="1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Saturday, January 18,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615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197053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transition spd="slow">
    <p:fade thruBlk="1"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E6FCEB-B1C0-41B7-A292-363008C10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38CEEC-2BB9-4EEE-B33D-E0BB90101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AFCEB-EEFB-4E67-BBD1-89E47D94C7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Saturday, January 18, 2020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4E614-81AA-4F30-9630-7ABF4166ED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24EE8-CC5C-4EA1-AF1A-8A62F3597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498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ransition spd="slow">
    <p:fade thruBlk="1"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F6F07-1B6B-4405-B2E9-A9573B89458E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32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922494"/>
            <a:ext cx="5791200" cy="646331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The Acts of the Apostles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493830"/>
            <a:ext cx="4419600" cy="1200329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chemeClr val="tx1"/>
                </a:solidFill>
                <a:latin typeface="Georgia" pitchFamily="18" charset="0"/>
              </a:rPr>
              <a:t>Acts 28 – Paul’s Journey To Rome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457200" cy="3048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312EB-5884-4B16-ACF5-E849977E103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76643" y="5054025"/>
            <a:ext cx="58080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Sunday – January 12, 2019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1493105"/>
      </p:ext>
    </p:extLst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03200-AEF8-4854-B8BE-B4B4A64D8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90600"/>
            <a:ext cx="7886700" cy="518636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PEOPLE: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Barbarians:</a:t>
            </a:r>
          </a:p>
          <a:p>
            <a:pPr marL="0" indent="0">
              <a:buNone/>
            </a:pPr>
            <a:r>
              <a:rPr lang="en-US" sz="2800" dirty="0"/>
              <a:t>Publius:</a:t>
            </a:r>
          </a:p>
          <a:p>
            <a:pPr marL="0" indent="0">
              <a:buNone/>
            </a:pPr>
            <a:r>
              <a:rPr lang="en-US" sz="2800" dirty="0"/>
              <a:t>Caesar:</a:t>
            </a:r>
          </a:p>
          <a:p>
            <a:pPr marL="0" indent="0">
              <a:buNone/>
            </a:pPr>
            <a:r>
              <a:rPr lang="en-US" sz="2800" dirty="0"/>
              <a:t>Chief of the Jews:</a:t>
            </a:r>
          </a:p>
          <a:p>
            <a:pPr marL="0" indent="0">
              <a:buNone/>
            </a:pPr>
            <a:r>
              <a:rPr lang="en-US" sz="2800" dirty="0"/>
              <a:t>Isaiah: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E22428-0635-445F-9441-33487FE08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312EB-5884-4B16-ACF5-E849977E103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33127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EC851-8C37-41BA-9378-13FECB791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66800"/>
            <a:ext cx="7886700" cy="511016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PLACES: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Alexandria:</a:t>
            </a:r>
          </a:p>
          <a:p>
            <a:pPr marL="0" indent="0">
              <a:buNone/>
            </a:pPr>
            <a:r>
              <a:rPr lang="en-US" sz="2800" dirty="0"/>
              <a:t>Melita:</a:t>
            </a:r>
          </a:p>
          <a:p>
            <a:pPr marL="0" indent="0">
              <a:buNone/>
            </a:pPr>
            <a:r>
              <a:rPr lang="en-US" sz="2800" dirty="0"/>
              <a:t>The Market of Appius and The Three Taverns:</a:t>
            </a:r>
          </a:p>
          <a:p>
            <a:pPr marL="0" indent="0">
              <a:buNone/>
            </a:pPr>
            <a:r>
              <a:rPr lang="en-US" sz="2800" dirty="0"/>
              <a:t>Rome: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69D186-B45A-45F3-8E06-4057DE488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312EB-5884-4B16-ACF5-E849977E103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690539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3EE8E-0B6E-4BF4-9F5E-88A8E174E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QUESTIONS: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F8D8D-06F7-485F-AC08-9F87E12C0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95400"/>
            <a:ext cx="7886700" cy="4881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dirty="0"/>
              <a:t> </a:t>
            </a:r>
          </a:p>
          <a:p>
            <a:pPr marL="0" indent="0">
              <a:buNone/>
            </a:pPr>
            <a:r>
              <a:rPr lang="en-US" sz="2600" dirty="0"/>
              <a:t>1.	After the shipwreck where were they?</a:t>
            </a:r>
          </a:p>
          <a:p>
            <a:pPr marL="0" indent="0">
              <a:buNone/>
            </a:pPr>
            <a:r>
              <a:rPr lang="en-US" sz="2600" dirty="0"/>
              <a:t> </a:t>
            </a:r>
          </a:p>
          <a:p>
            <a:pPr marL="0" indent="0">
              <a:buNone/>
            </a:pPr>
            <a:r>
              <a:rPr lang="en-US" sz="2600" dirty="0"/>
              <a:t>2.	What kind of reception were they shown by the inhabitants of this place?</a:t>
            </a:r>
          </a:p>
          <a:p>
            <a:pPr marL="0" indent="0">
              <a:buNone/>
            </a:pPr>
            <a:r>
              <a:rPr lang="en-US" sz="2600" dirty="0"/>
              <a:t> </a:t>
            </a:r>
          </a:p>
          <a:p>
            <a:pPr marL="0" indent="0">
              <a:buNone/>
            </a:pPr>
            <a:r>
              <a:rPr lang="en-US" sz="2600" dirty="0"/>
              <a:t>3.	What happened to Paul as he added wood to the fire?</a:t>
            </a:r>
          </a:p>
          <a:p>
            <a:pPr marL="0" indent="0">
              <a:buNone/>
            </a:pPr>
            <a:r>
              <a:rPr lang="en-US" sz="2600" dirty="0"/>
              <a:t> </a:t>
            </a:r>
          </a:p>
          <a:p>
            <a:pPr marL="0" indent="0">
              <a:buNone/>
            </a:pPr>
            <a:r>
              <a:rPr lang="en-US" sz="2600" dirty="0"/>
              <a:t>4.	What did the inhabitants of the island say about this event?</a:t>
            </a:r>
          </a:p>
          <a:p>
            <a:pPr marL="0" indent="0">
              <a:buNone/>
            </a:pPr>
            <a:r>
              <a:rPr lang="en-US" sz="2600" dirty="0"/>
              <a:t> </a:t>
            </a:r>
          </a:p>
          <a:p>
            <a:pPr marL="0" indent="0">
              <a:buNone/>
            </a:pPr>
            <a:r>
              <a:rPr lang="en-US" sz="2600" dirty="0"/>
              <a:t>5.	How did the viper effect Paul and what did he do with it?</a:t>
            </a:r>
          </a:p>
          <a:p>
            <a:pPr marL="0" indent="0">
              <a:buNone/>
            </a:pPr>
            <a:r>
              <a:rPr lang="en-US" sz="2600" dirty="0"/>
              <a:t> 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48CFFD-3252-4979-A823-6C823764E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312EB-5884-4B16-ACF5-E849977E103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174046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26F76-46E5-46D6-8FDE-CBFE1E973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62000"/>
            <a:ext cx="7886700" cy="5414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dirty="0"/>
              <a:t>6.	When the people observed this how did it affect them?</a:t>
            </a:r>
          </a:p>
          <a:p>
            <a:pPr marL="0" indent="0">
              <a:buNone/>
            </a:pPr>
            <a:r>
              <a:rPr lang="en-US" sz="3000" dirty="0"/>
              <a:t> </a:t>
            </a:r>
          </a:p>
          <a:p>
            <a:pPr marL="0" indent="0">
              <a:buNone/>
            </a:pPr>
            <a:r>
              <a:rPr lang="en-US" sz="3000" dirty="0"/>
              <a:t>7.	Who was the chief man of the island?</a:t>
            </a:r>
          </a:p>
          <a:p>
            <a:pPr marL="0" indent="0">
              <a:buNone/>
            </a:pPr>
            <a:r>
              <a:rPr lang="en-US" sz="3000" dirty="0"/>
              <a:t> </a:t>
            </a:r>
          </a:p>
          <a:p>
            <a:pPr marL="0" indent="0">
              <a:buNone/>
            </a:pPr>
            <a:r>
              <a:rPr lang="en-US" sz="3000" dirty="0"/>
              <a:t>8.	How did he treat Paul and his company?</a:t>
            </a:r>
          </a:p>
          <a:p>
            <a:pPr marL="0" indent="0">
              <a:buNone/>
            </a:pPr>
            <a:r>
              <a:rPr lang="en-US" sz="3000" dirty="0"/>
              <a:t> </a:t>
            </a:r>
          </a:p>
          <a:p>
            <a:pPr marL="0" indent="0">
              <a:buNone/>
            </a:pPr>
            <a:r>
              <a:rPr lang="en-US" sz="3000" dirty="0"/>
              <a:t>9.	What did Paul do for him and how did the islanders respond to what Paul did?</a:t>
            </a:r>
          </a:p>
          <a:p>
            <a:pPr marL="0" indent="0">
              <a:buNone/>
            </a:pPr>
            <a:r>
              <a:rPr lang="en-US" sz="3000" dirty="0"/>
              <a:t> </a:t>
            </a:r>
          </a:p>
          <a:p>
            <a:pPr marL="0" indent="0">
              <a:buNone/>
            </a:pPr>
            <a:r>
              <a:rPr lang="en-US" sz="3000" dirty="0"/>
              <a:t>10.	What acts of kindness did the islanders show toward those who had been shipwrecked as they were about to sail?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69FFB8-7CA7-4775-A203-BF41A695F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312EB-5884-4B16-ACF5-E849977E103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30438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315B3-031C-42B9-AAD6-BF438DD4E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09600"/>
            <a:ext cx="7886700" cy="556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11.	How long had they been in Melita?</a:t>
            </a:r>
          </a:p>
          <a:p>
            <a:pPr marL="0" indent="0">
              <a:buNone/>
            </a:pPr>
            <a:r>
              <a:rPr lang="en-US" sz="2800" dirty="0"/>
              <a:t> </a:t>
            </a:r>
          </a:p>
          <a:p>
            <a:pPr marL="0" indent="0">
              <a:buNone/>
            </a:pPr>
            <a:r>
              <a:rPr lang="en-US" sz="2800" dirty="0"/>
              <a:t>12.	What ship did they depart on?</a:t>
            </a:r>
          </a:p>
          <a:p>
            <a:pPr marL="0" indent="0">
              <a:buNone/>
            </a:pPr>
            <a:r>
              <a:rPr lang="en-US" sz="2800" dirty="0"/>
              <a:t> </a:t>
            </a:r>
          </a:p>
          <a:p>
            <a:pPr marL="0" indent="0">
              <a:buNone/>
            </a:pPr>
            <a:r>
              <a:rPr lang="en-US" sz="2800" dirty="0"/>
              <a:t>13.	Where did they go next and how long did they stay?</a:t>
            </a:r>
          </a:p>
          <a:p>
            <a:pPr marL="0" indent="0">
              <a:buNone/>
            </a:pPr>
            <a:r>
              <a:rPr lang="en-US" sz="2800" dirty="0"/>
              <a:t> </a:t>
            </a:r>
          </a:p>
          <a:p>
            <a:pPr marL="0" indent="0">
              <a:buNone/>
            </a:pPr>
            <a:r>
              <a:rPr lang="en-US" sz="2800" dirty="0"/>
              <a:t>14.	From 28:14, what evidence do we find of the spread of the gospel in Italy?</a:t>
            </a:r>
          </a:p>
          <a:p>
            <a:pPr marL="0" indent="0">
              <a:buNone/>
            </a:pPr>
            <a:r>
              <a:rPr lang="en-US" sz="2800" dirty="0"/>
              <a:t> </a:t>
            </a:r>
          </a:p>
          <a:p>
            <a:pPr marL="0" indent="0">
              <a:buNone/>
            </a:pPr>
            <a:r>
              <a:rPr lang="en-US" sz="2800" dirty="0"/>
              <a:t>15.	How far had brethren come to meet Paul and his company?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58DDAD-E794-4562-B84D-39C1F64EF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312EB-5884-4B16-ACF5-E849977E103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972313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E6D04-FB59-405F-A838-0E07FCE50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85800"/>
            <a:ext cx="7886700" cy="5491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16.	What effect did the brethren have upon Paul?</a:t>
            </a:r>
          </a:p>
          <a:p>
            <a:pPr marL="0" indent="0">
              <a:buNone/>
            </a:pPr>
            <a:r>
              <a:rPr lang="en-US" sz="2800" dirty="0"/>
              <a:t> </a:t>
            </a:r>
          </a:p>
          <a:p>
            <a:pPr marL="0" indent="0">
              <a:buNone/>
            </a:pPr>
            <a:r>
              <a:rPr lang="en-US" sz="2800" dirty="0"/>
              <a:t>17.	What liberty was given Paul in Rome?</a:t>
            </a:r>
          </a:p>
          <a:p>
            <a:pPr marL="0" indent="0">
              <a:buNone/>
            </a:pPr>
            <a:r>
              <a:rPr lang="en-US" sz="2800" dirty="0"/>
              <a:t> </a:t>
            </a:r>
          </a:p>
          <a:p>
            <a:pPr marL="0" indent="0">
              <a:buNone/>
            </a:pPr>
            <a:r>
              <a:rPr lang="en-US" sz="2800" dirty="0"/>
              <a:t>18.	Whom did Paul call together after three days?</a:t>
            </a:r>
          </a:p>
          <a:p>
            <a:pPr marL="0" indent="0">
              <a:buNone/>
            </a:pPr>
            <a:r>
              <a:rPr lang="en-US" sz="2800" dirty="0"/>
              <a:t> </a:t>
            </a:r>
          </a:p>
          <a:p>
            <a:pPr marL="0" indent="0">
              <a:buNone/>
            </a:pPr>
            <a:r>
              <a:rPr lang="en-US" sz="2800" dirty="0"/>
              <a:t>19.	What things did Paul rehearse with them?</a:t>
            </a:r>
          </a:p>
          <a:p>
            <a:pPr marL="0" indent="0">
              <a:buNone/>
            </a:pPr>
            <a:r>
              <a:rPr lang="en-US" sz="2800" dirty="0"/>
              <a:t> </a:t>
            </a:r>
          </a:p>
          <a:p>
            <a:pPr marL="0" indent="0">
              <a:buNone/>
            </a:pPr>
            <a:r>
              <a:rPr lang="en-US" sz="2800" dirty="0"/>
              <a:t>20.	How did these reply to Paul's statements?</a:t>
            </a:r>
          </a:p>
          <a:p>
            <a:pPr marL="0" indent="0">
              <a:buNone/>
            </a:pPr>
            <a:r>
              <a:rPr lang="en-US" sz="2800" dirty="0"/>
              <a:t> 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70603A-85AF-4150-9D1F-BCA8AC4D7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312EB-5884-4B16-ACF5-E849977E103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97880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A80DF-7833-4F7E-9704-6BDCC12C5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62000"/>
            <a:ext cx="7886700" cy="55943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/>
              <a:t>21.	What did Paul tell them in their second meeting?</a:t>
            </a:r>
          </a:p>
          <a:p>
            <a:pPr marL="0" indent="0">
              <a:buNone/>
            </a:pPr>
            <a:r>
              <a:rPr lang="en-US" sz="2600" dirty="0"/>
              <a:t> </a:t>
            </a:r>
          </a:p>
          <a:p>
            <a:pPr marL="0" indent="0">
              <a:buNone/>
            </a:pPr>
            <a:r>
              <a:rPr lang="en-US" sz="2600" dirty="0"/>
              <a:t>22.	How did they react to Paul this time?</a:t>
            </a:r>
          </a:p>
          <a:p>
            <a:pPr marL="0" indent="0">
              <a:buNone/>
            </a:pPr>
            <a:r>
              <a:rPr lang="en-US" sz="2600" dirty="0"/>
              <a:t> </a:t>
            </a:r>
          </a:p>
          <a:p>
            <a:pPr marL="0" indent="0">
              <a:buNone/>
            </a:pPr>
            <a:r>
              <a:rPr lang="en-US" sz="2600" dirty="0"/>
              <a:t>23.	What did Paul say to them in conclusion?</a:t>
            </a:r>
          </a:p>
          <a:p>
            <a:pPr marL="0" indent="0">
              <a:buNone/>
            </a:pPr>
            <a:r>
              <a:rPr lang="en-US" sz="2600" dirty="0"/>
              <a:t> </a:t>
            </a:r>
          </a:p>
          <a:p>
            <a:pPr marL="0" indent="0">
              <a:buNone/>
            </a:pPr>
            <a:r>
              <a:rPr lang="en-US" sz="2600" dirty="0"/>
              <a:t>24.	What did Paul explain about the gentiles?</a:t>
            </a:r>
          </a:p>
          <a:p>
            <a:pPr marL="0" indent="0">
              <a:buNone/>
            </a:pPr>
            <a:r>
              <a:rPr lang="en-US" sz="2600" dirty="0"/>
              <a:t> </a:t>
            </a:r>
          </a:p>
          <a:p>
            <a:pPr marL="0" indent="0">
              <a:buNone/>
            </a:pPr>
            <a:r>
              <a:rPr lang="en-US" sz="2600" dirty="0"/>
              <a:t>25.	How did Paul live in Rome? How long?</a:t>
            </a:r>
          </a:p>
          <a:p>
            <a:pPr marL="0" indent="0">
              <a:buNone/>
            </a:pPr>
            <a:r>
              <a:rPr lang="en-US" sz="2600" dirty="0"/>
              <a:t> </a:t>
            </a:r>
          </a:p>
          <a:p>
            <a:pPr marL="0" indent="0">
              <a:buNone/>
            </a:pPr>
            <a:r>
              <a:rPr lang="en-US" sz="2600" dirty="0"/>
              <a:t>26.	What did Paul do while in Rome?</a:t>
            </a:r>
            <a:br>
              <a:rPr lang="en-US" dirty="0"/>
            </a:br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FE15EB-B20A-4081-AE2C-FE82DA2EE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312EB-5884-4B16-ACF5-E849977E103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266162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/>
              <a:t>Brief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2733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i="1" dirty="0"/>
              <a:t>Acts 1:8, “But ye shall receive power, when the Holy Spirit is come upon you: and ye shall be my witnesses both in Jerusalem, and in all Judaea and Samaria, and unto the uttermost part of the earth.”</a:t>
            </a:r>
          </a:p>
          <a:p>
            <a:r>
              <a:rPr lang="en-US" i="1" dirty="0"/>
              <a:t>Acts 1-8:4, “in Jerusalem.”</a:t>
            </a:r>
          </a:p>
          <a:p>
            <a:r>
              <a:rPr lang="en-US" i="1" dirty="0"/>
              <a:t>Acts 8:5-12, “in all Judaea and Samaria”</a:t>
            </a:r>
          </a:p>
          <a:p>
            <a:r>
              <a:rPr lang="en-US" i="1" dirty="0"/>
              <a:t>Acts 13-28, “the uttermost part of the earth.”</a:t>
            </a:r>
          </a:p>
        </p:txBody>
      </p:sp>
    </p:spTree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1805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dirty="0"/>
              <a:t>I.	The Church In Jerusalem, 1:1-7:60</a:t>
            </a:r>
          </a:p>
          <a:p>
            <a:pPr lvl="1">
              <a:buNone/>
            </a:pPr>
            <a:r>
              <a:rPr lang="en-US" dirty="0"/>
              <a:t>A. Preparation For The Work 1:1-26.</a:t>
            </a:r>
          </a:p>
          <a:p>
            <a:pPr lvl="1">
              <a:buNone/>
            </a:pPr>
            <a:r>
              <a:rPr lang="en-US" dirty="0"/>
              <a:t>B.	 Events Of Pentecost 2:1-47.</a:t>
            </a:r>
          </a:p>
          <a:p>
            <a:pPr marL="801688" lvl="1" indent="-344488">
              <a:buNone/>
            </a:pPr>
            <a:r>
              <a:rPr lang="en-US" dirty="0"/>
              <a:t>C. The Church Unfolding In Miracles And Enduring Persecution 3:1-4:47.</a:t>
            </a:r>
          </a:p>
          <a:p>
            <a:pPr lvl="1">
              <a:buNone/>
            </a:pPr>
            <a:r>
              <a:rPr lang="en-US" dirty="0"/>
              <a:t>D. The Church Unfolding In Power 5:1-16.</a:t>
            </a:r>
          </a:p>
          <a:p>
            <a:pPr lvl="1">
              <a:buNone/>
            </a:pPr>
            <a:r>
              <a:rPr lang="en-US" dirty="0"/>
              <a:t>E. The Church Caring For Grecian Widows 6:1-8.</a:t>
            </a:r>
          </a:p>
          <a:p>
            <a:pPr lvl="1">
              <a:buNone/>
            </a:pPr>
            <a:r>
              <a:rPr lang="en-US" dirty="0"/>
              <a:t>F. The Church Struggling And Scattering 6:8-8:4.</a:t>
            </a: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10600" cy="2454518"/>
          </a:xfrm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2800" b="1" dirty="0">
                <a:effectLst/>
                <a:latin typeface="Arial" charset="0"/>
              </a:rPr>
              <a:t>Results of Paul’s appeal to Caesar. </a:t>
            </a:r>
            <a:r>
              <a:rPr lang="en-US" b="0" dirty="0">
                <a:effectLst/>
                <a:latin typeface="Arial" charset="0"/>
              </a:rPr>
              <a:t>Acts does not reveal anything about the trial.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3200" i="0" dirty="0">
                <a:effectLst/>
                <a:latin typeface="Arial" charset="0"/>
              </a:rPr>
              <a:t>Evidence indicates at the end of 2 years, Paul was released. Philemon </a:t>
            </a:r>
            <a:r>
              <a:rPr lang="en-US" sz="3200" dirty="0">
                <a:effectLst/>
                <a:latin typeface="Arial" charset="0"/>
              </a:rPr>
              <a:t>22; Philippians 1:25; Philippians 2:23-24</a:t>
            </a:r>
            <a:endParaRPr lang="en-US" sz="3200" i="0" dirty="0">
              <a:effectLst/>
              <a:latin typeface="Arial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524027" y="117901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Paul in Rome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33546" y="914400"/>
            <a:ext cx="8915400" cy="5016758"/>
          </a:xfrm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3200" b="1" dirty="0">
                <a:effectLst/>
                <a:latin typeface="Arial" charset="0"/>
              </a:rPr>
              <a:t>Evidence for Paul’s release …</a:t>
            </a:r>
          </a:p>
          <a:p>
            <a:pPr eaLnBrk="1" hangingPunct="1">
              <a:spcBef>
                <a:spcPts val="0"/>
              </a:spcBef>
            </a:pPr>
            <a:r>
              <a:rPr lang="en-US" sz="3200" dirty="0">
                <a:effectLst/>
                <a:latin typeface="Arial" charset="0"/>
              </a:rPr>
              <a:t>No place can be found in preceding history for: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800" i="0" dirty="0">
                <a:effectLst/>
                <a:latin typeface="Arial" charset="0"/>
              </a:rPr>
              <a:t>Leaving Timothy in Ephesus while Paul was in Macedonia. 1 Timothy 1:3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800" i="0" dirty="0">
                <a:effectLst/>
                <a:latin typeface="Arial" charset="0"/>
              </a:rPr>
              <a:t>Leaving Titus in Crete. Titus 1:5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800" i="0" dirty="0">
                <a:effectLst/>
                <a:latin typeface="Arial" charset="0"/>
              </a:rPr>
              <a:t>Paul’s visit to Miletus when he left Trophimus there sick. 2 Timothy 4:20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800" i="0" dirty="0">
                <a:effectLst/>
                <a:latin typeface="Arial" charset="0"/>
              </a:rPr>
              <a:t>Paul’s visit to Nicopolis to winter. Titus 3:12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2800" i="0" dirty="0">
                <a:effectLst/>
                <a:latin typeface="Arial" charset="0"/>
              </a:rPr>
              <a:t>Told the Romans he hoped to go to Spain someday Romans 15:24, but no evidence that he ever did.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02B02A7-97A2-4D94-A100-9C97A9C275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027" y="117901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Paul in Rome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10600" cy="1846659"/>
          </a:xfrm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2800" b="1" dirty="0">
                <a:effectLst/>
                <a:latin typeface="Arial" charset="0"/>
              </a:rPr>
              <a:t>Large portion of Rome burned in 64 AD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3000" dirty="0">
                <a:effectLst/>
                <a:latin typeface="Arial" charset="0"/>
              </a:rPr>
              <a:t>Nero blamed the Christians.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800" i="0" dirty="0">
                <a:effectLst/>
                <a:latin typeface="Arial" charset="0"/>
              </a:rPr>
              <a:t>He was a cruel, unscrupulous man who killed Christians in his arena as a form of sport.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313910C-42B9-44AD-A352-C40612122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027" y="117901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Paul in Rome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10600" cy="3847207"/>
          </a:xfrm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2800" b="1" dirty="0">
                <a:effectLst/>
                <a:latin typeface="Arial" charset="0"/>
              </a:rPr>
              <a:t>Paul was arrested again.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3000" dirty="0">
                <a:effectLst/>
                <a:latin typeface="Arial" charset="0"/>
              </a:rPr>
              <a:t>Note: 2 Timothy1:1ff; cf. 2 Timothy 4:6-22</a:t>
            </a:r>
          </a:p>
          <a:p>
            <a:pPr lvl="1" eaLnBrk="1" hangingPunct="1">
              <a:spcBef>
                <a:spcPts val="0"/>
              </a:spcBef>
            </a:pPr>
            <a:r>
              <a:rPr lang="en-US" sz="3000" dirty="0">
                <a:effectLst/>
                <a:latin typeface="Arial" charset="0"/>
              </a:rPr>
              <a:t>Does not anticipate release.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600" dirty="0">
                <a:effectLst/>
                <a:latin typeface="Arial" charset="0"/>
              </a:rPr>
              <a:t>Demas forsook him.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600" dirty="0">
                <a:effectLst/>
                <a:latin typeface="Arial" charset="0"/>
              </a:rPr>
              <a:t>Crescens went to Galatia.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600" dirty="0">
                <a:effectLst/>
                <a:latin typeface="Arial" charset="0"/>
              </a:rPr>
              <a:t>Titus went to Dalmatia.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600" dirty="0">
                <a:effectLst/>
                <a:latin typeface="Arial" charset="0"/>
              </a:rPr>
              <a:t>Tychicus sent to Ephesus. 2 Timothy 4:12</a:t>
            </a:r>
          </a:p>
          <a:p>
            <a:pPr lvl="2" eaLnBrk="1" hangingPunct="1">
              <a:spcBef>
                <a:spcPts val="0"/>
              </a:spcBef>
            </a:pPr>
            <a:r>
              <a:rPr lang="en-US" sz="2600" u="sng" dirty="0">
                <a:effectLst/>
                <a:latin typeface="Arial" charset="0"/>
              </a:rPr>
              <a:t>Luke alone was with him</a:t>
            </a:r>
            <a:r>
              <a:rPr lang="en-US" sz="2600" dirty="0">
                <a:effectLst/>
                <a:latin typeface="Arial" charset="0"/>
              </a:rPr>
              <a:t>, expected Timothy and Mark. 2 Timothy 4:11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57800" y="2914454"/>
            <a:ext cx="237520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 Timothy 4:10</a:t>
            </a:r>
          </a:p>
        </p:txBody>
      </p:sp>
      <p:sp>
        <p:nvSpPr>
          <p:cNvPr id="12" name="Right Brace 11"/>
          <p:cNvSpPr/>
          <p:nvPr/>
        </p:nvSpPr>
        <p:spPr>
          <a:xfrm>
            <a:off x="4953000" y="2543665"/>
            <a:ext cx="231648" cy="12192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5446D36-8D2A-46F8-A672-B792A8336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027" y="117901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Paul in Rome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1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1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1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1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12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10600" cy="4275529"/>
          </a:xfrm>
        </p:spPr>
        <p:txBody>
          <a:bodyPr>
            <a:spAutoFit/>
          </a:bodyPr>
          <a:lstStyle/>
          <a:p>
            <a:pPr lvl="1" eaLnBrk="1" hangingPunct="1"/>
            <a:r>
              <a:rPr lang="en-US" sz="3000" dirty="0">
                <a:effectLst/>
                <a:latin typeface="Arial" charset="0"/>
              </a:rPr>
              <a:t>According to early church historians, Paul beheaded rather than facing the inhumane arena or the cross. Merits of Roman citizenship under Nero. (AD 68)</a:t>
            </a:r>
          </a:p>
          <a:p>
            <a:pPr lvl="1" eaLnBrk="1" hangingPunct="1"/>
            <a:r>
              <a:rPr lang="en-US" sz="3000" dirty="0">
                <a:effectLst/>
                <a:latin typeface="Arial" charset="0"/>
              </a:rPr>
              <a:t>He faced death as a time to gain the crown that was awaiting him in heaven.</a:t>
            </a:r>
            <a:br>
              <a:rPr lang="en-US" sz="3000" dirty="0">
                <a:effectLst/>
                <a:latin typeface="Arial" charset="0"/>
              </a:rPr>
            </a:br>
            <a:r>
              <a:rPr lang="en-US" sz="3000" dirty="0">
                <a:effectLst/>
                <a:latin typeface="Arial" charset="0"/>
              </a:rPr>
              <a:t>cf. 1</a:t>
            </a:r>
            <a:r>
              <a:rPr lang="en-US" sz="3000" baseline="30000" dirty="0">
                <a:effectLst/>
                <a:latin typeface="Arial" charset="0"/>
              </a:rPr>
              <a:t>st</a:t>
            </a:r>
            <a:r>
              <a:rPr lang="en-US" sz="3000" dirty="0">
                <a:effectLst/>
                <a:latin typeface="Arial" charset="0"/>
              </a:rPr>
              <a:t> imprisonment (Philippians 2:20ff)</a:t>
            </a:r>
          </a:p>
          <a:p>
            <a:pPr lvl="2" eaLnBrk="1" hangingPunct="1"/>
            <a:r>
              <a:rPr lang="en-US" sz="2800" i="0" dirty="0">
                <a:effectLst/>
                <a:latin typeface="Arial" charset="0"/>
              </a:rPr>
              <a:t>He was a great man, apostle, and servant of God!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6960B68-6124-42F2-B53D-7C51567D6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027" y="117901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Paul in Rome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28600" y="3810000"/>
            <a:ext cx="8686800" cy="2819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228600" y="3875088"/>
            <a:ext cx="8686800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“For I am already being offered, and the time of my departure is come.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 have fought the good fight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,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 have finished the course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,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 have kept the faith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; henceforth, there is laid up for me the crown of righteousness, which the Lord, the righteous Judge, will give to me at that Day, and not to me only, but also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to all them that have loved His appearing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.”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 Timothy 4:6-8</a:t>
            </a:r>
          </a:p>
        </p:txBody>
      </p:sp>
      <p:sp>
        <p:nvSpPr>
          <p:cNvPr id="52240" name="Rectangle 16"/>
          <p:cNvSpPr>
            <a:spLocks noChangeArrowheads="1"/>
          </p:cNvSpPr>
          <p:nvPr/>
        </p:nvSpPr>
        <p:spPr bwMode="auto">
          <a:xfrm>
            <a:off x="190892" y="1219200"/>
            <a:ext cx="8763000" cy="232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FF8119"/>
              </a:buClr>
              <a:buSzPct val="70000"/>
              <a:buFont typeface="Wingdings" pitchFamily="2" charset="2"/>
              <a:buChar char="n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Paul’s last letter was written to his beloved son in the gospel, Timothy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DA1F28"/>
              </a:buClr>
              <a:buSzPct val="70000"/>
              <a:buFont typeface="Wingdings" pitchFamily="2" charset="2"/>
              <a:buChar char="n"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He mentions in chapter four, verse 21: </a:t>
            </a:r>
            <a:r>
              <a:rPr kumimoji="0" lang="en-US" sz="27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“give diligence to come before winter.”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DA1F28"/>
              </a:buClr>
              <a:buSzPct val="70000"/>
              <a:buFont typeface="Wingdings" pitchFamily="2" charset="2"/>
              <a:buChar char="n"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Earlier in verses 6-8 he pens these beautiful words: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23B022C-0231-4D37-80C2-EF7CF2C34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027" y="117901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 Timothy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22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22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5105400" y="304800"/>
            <a:ext cx="3733800" cy="13716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/>
              <a:ea typeface="+mn-ea"/>
              <a:cs typeface="+mn-cs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8600" y="609600"/>
            <a:ext cx="8610600" cy="600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_____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12 Men were “re-baptized”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_____ Visited the city of Salamis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_____ Luke joined Paul at Troas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_____ Bereans “searched the scriptures”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_____ Luke joined Paul at Philippi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_____ Paul calls for the elders at Miletus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_____ Acts 15-18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_____ Mark leaves Paul at Perga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_____ Aquila and Priscilla go to Ephesus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_____ Paul shipwrecked on Malta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_____ Brethren tell Paul not to go to Jerusalem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_____ Eutychus falls asleep and falls dead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_____ Paul was stoned and left for dead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_____ Covered 600 miles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_____ Letter from Jerusalem delivered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_____ Timothy joins Paul at Derbe and Lystra</a:t>
            </a:r>
          </a:p>
        </p:txBody>
      </p:sp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105400" y="304800"/>
            <a:ext cx="37338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Paul’s Journey’s</a:t>
            </a:r>
            <a:b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</a:b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Reviewed</a:t>
            </a:r>
          </a:p>
        </p:txBody>
      </p:sp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609600" y="1066800"/>
            <a:ext cx="1524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1</a:t>
            </a:r>
          </a:p>
        </p:txBody>
      </p:sp>
      <p:sp>
        <p:nvSpPr>
          <p:cNvPr id="10247" name="WordArt 7"/>
          <p:cNvSpPr>
            <a:spLocks noChangeArrowheads="1" noChangeShapeType="1" noTextEdit="1"/>
          </p:cNvSpPr>
          <p:nvPr/>
        </p:nvSpPr>
        <p:spPr bwMode="auto">
          <a:xfrm>
            <a:off x="609600" y="68580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3</a:t>
            </a:r>
          </a:p>
        </p:txBody>
      </p:sp>
      <p:sp>
        <p:nvSpPr>
          <p:cNvPr id="10249" name="WordArt 9"/>
          <p:cNvSpPr>
            <a:spLocks noChangeArrowheads="1" noChangeShapeType="1" noTextEdit="1"/>
          </p:cNvSpPr>
          <p:nvPr/>
        </p:nvSpPr>
        <p:spPr bwMode="auto">
          <a:xfrm>
            <a:off x="609600" y="144780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2</a:t>
            </a:r>
          </a:p>
        </p:txBody>
      </p:sp>
      <p:sp>
        <p:nvSpPr>
          <p:cNvPr id="10250" name="WordArt 10"/>
          <p:cNvSpPr>
            <a:spLocks noChangeArrowheads="1" noChangeShapeType="1" noTextEdit="1"/>
          </p:cNvSpPr>
          <p:nvPr/>
        </p:nvSpPr>
        <p:spPr bwMode="auto">
          <a:xfrm>
            <a:off x="609600" y="175260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2</a:t>
            </a:r>
          </a:p>
        </p:txBody>
      </p:sp>
      <p:sp>
        <p:nvSpPr>
          <p:cNvPr id="10251" name="WordArt 11"/>
          <p:cNvSpPr>
            <a:spLocks noChangeArrowheads="1" noChangeShapeType="1" noTextEdit="1"/>
          </p:cNvSpPr>
          <p:nvPr/>
        </p:nvSpPr>
        <p:spPr bwMode="auto">
          <a:xfrm>
            <a:off x="609600" y="213360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3</a:t>
            </a:r>
          </a:p>
        </p:txBody>
      </p:sp>
      <p:sp>
        <p:nvSpPr>
          <p:cNvPr id="10252" name="WordArt 12"/>
          <p:cNvSpPr>
            <a:spLocks noChangeArrowheads="1" noChangeShapeType="1" noTextEdit="1"/>
          </p:cNvSpPr>
          <p:nvPr/>
        </p:nvSpPr>
        <p:spPr bwMode="auto">
          <a:xfrm>
            <a:off x="609600" y="251460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3</a:t>
            </a:r>
          </a:p>
        </p:txBody>
      </p:sp>
      <p:sp>
        <p:nvSpPr>
          <p:cNvPr id="10253" name="WordArt 13"/>
          <p:cNvSpPr>
            <a:spLocks noChangeArrowheads="1" noChangeShapeType="1" noTextEdit="1"/>
          </p:cNvSpPr>
          <p:nvPr/>
        </p:nvSpPr>
        <p:spPr bwMode="auto">
          <a:xfrm>
            <a:off x="609600" y="289560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2</a:t>
            </a:r>
          </a:p>
        </p:txBody>
      </p:sp>
      <p:sp>
        <p:nvSpPr>
          <p:cNvPr id="10254" name="WordArt 14"/>
          <p:cNvSpPr>
            <a:spLocks noChangeArrowheads="1" noChangeShapeType="1" noTextEdit="1"/>
          </p:cNvSpPr>
          <p:nvPr/>
        </p:nvSpPr>
        <p:spPr bwMode="auto">
          <a:xfrm>
            <a:off x="609600" y="3200400"/>
            <a:ext cx="1524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1</a:t>
            </a:r>
          </a:p>
        </p:txBody>
      </p:sp>
      <p:sp>
        <p:nvSpPr>
          <p:cNvPr id="10255" name="WordArt 15"/>
          <p:cNvSpPr>
            <a:spLocks noChangeArrowheads="1" noChangeShapeType="1" noTextEdit="1"/>
          </p:cNvSpPr>
          <p:nvPr/>
        </p:nvSpPr>
        <p:spPr bwMode="auto">
          <a:xfrm>
            <a:off x="609600" y="358140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2</a:t>
            </a:r>
          </a:p>
        </p:txBody>
      </p:sp>
      <p:sp>
        <p:nvSpPr>
          <p:cNvPr id="10256" name="WordArt 16"/>
          <p:cNvSpPr>
            <a:spLocks noChangeArrowheads="1" noChangeShapeType="1" noTextEdit="1"/>
          </p:cNvSpPr>
          <p:nvPr/>
        </p:nvSpPr>
        <p:spPr bwMode="auto">
          <a:xfrm>
            <a:off x="609600" y="396240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4</a:t>
            </a:r>
          </a:p>
        </p:txBody>
      </p:sp>
      <p:sp>
        <p:nvSpPr>
          <p:cNvPr id="10257" name="WordArt 17"/>
          <p:cNvSpPr>
            <a:spLocks noChangeArrowheads="1" noChangeShapeType="1" noTextEdit="1"/>
          </p:cNvSpPr>
          <p:nvPr/>
        </p:nvSpPr>
        <p:spPr bwMode="auto">
          <a:xfrm>
            <a:off x="609600" y="434340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3</a:t>
            </a:r>
          </a:p>
        </p:txBody>
      </p:sp>
      <p:sp>
        <p:nvSpPr>
          <p:cNvPr id="10258" name="WordArt 18"/>
          <p:cNvSpPr>
            <a:spLocks noChangeArrowheads="1" noChangeShapeType="1" noTextEdit="1"/>
          </p:cNvSpPr>
          <p:nvPr/>
        </p:nvSpPr>
        <p:spPr bwMode="auto">
          <a:xfrm>
            <a:off x="609600" y="472440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3</a:t>
            </a:r>
          </a:p>
        </p:txBody>
      </p:sp>
      <p:sp>
        <p:nvSpPr>
          <p:cNvPr id="10259" name="WordArt 19"/>
          <p:cNvSpPr>
            <a:spLocks noChangeArrowheads="1" noChangeShapeType="1" noTextEdit="1"/>
          </p:cNvSpPr>
          <p:nvPr/>
        </p:nvSpPr>
        <p:spPr bwMode="auto">
          <a:xfrm>
            <a:off x="609600" y="5029200"/>
            <a:ext cx="1524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1</a:t>
            </a:r>
          </a:p>
        </p:txBody>
      </p:sp>
      <p:sp>
        <p:nvSpPr>
          <p:cNvPr id="10260" name="WordArt 20"/>
          <p:cNvSpPr>
            <a:spLocks noChangeArrowheads="1" noChangeShapeType="1" noTextEdit="1"/>
          </p:cNvSpPr>
          <p:nvPr/>
        </p:nvSpPr>
        <p:spPr bwMode="auto">
          <a:xfrm>
            <a:off x="609600" y="5410200"/>
            <a:ext cx="1524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1</a:t>
            </a:r>
          </a:p>
        </p:txBody>
      </p:sp>
      <p:sp>
        <p:nvSpPr>
          <p:cNvPr id="10261" name="WordArt 21"/>
          <p:cNvSpPr>
            <a:spLocks noChangeArrowheads="1" noChangeShapeType="1" noTextEdit="1"/>
          </p:cNvSpPr>
          <p:nvPr/>
        </p:nvSpPr>
        <p:spPr bwMode="auto">
          <a:xfrm>
            <a:off x="609600" y="579120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2</a:t>
            </a:r>
          </a:p>
        </p:txBody>
      </p:sp>
      <p:sp>
        <p:nvSpPr>
          <p:cNvPr id="10262" name="WordArt 22"/>
          <p:cNvSpPr>
            <a:spLocks noChangeArrowheads="1" noChangeShapeType="1" noTextEdit="1"/>
          </p:cNvSpPr>
          <p:nvPr/>
        </p:nvSpPr>
        <p:spPr bwMode="auto">
          <a:xfrm>
            <a:off x="609600" y="617220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/>
                <a:uLnTx/>
                <a:uFillTx/>
                <a:latin typeface="Arial Black"/>
                <a:ea typeface="+mn-ea"/>
                <a:cs typeface="+mn-cs"/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8600" y="152400"/>
            <a:ext cx="26002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Which Journey?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2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02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02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024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024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024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024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4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024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024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1024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024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6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10242" grpId="0"/>
      <p:bldP spid="10246" grpId="0" animBg="1"/>
      <p:bldP spid="10247" grpId="0" animBg="1"/>
      <p:bldP spid="10249" grpId="0" animBg="1"/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59" grpId="0" animBg="1"/>
      <p:bldP spid="10260" grpId="0" animBg="1"/>
      <p:bldP spid="10261" grpId="0" animBg="1"/>
      <p:bldP spid="1026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DE03B-0993-40A5-A31A-3184425A7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Worksheet On Acts Chapter 28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7E1AE-C87A-4EEE-B15E-0A7DC9411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/>
              <a:t>SUMMARIZE: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28:1-6</a:t>
            </a:r>
          </a:p>
          <a:p>
            <a:pPr marL="0" indent="0">
              <a:buNone/>
            </a:pPr>
            <a:r>
              <a:rPr lang="en-US" sz="2800" dirty="0"/>
              <a:t>28:7-10</a:t>
            </a:r>
          </a:p>
          <a:p>
            <a:pPr marL="0" indent="0">
              <a:buNone/>
            </a:pPr>
            <a:r>
              <a:rPr lang="en-US" sz="2800" dirty="0"/>
              <a:t>28:11-15</a:t>
            </a:r>
          </a:p>
          <a:p>
            <a:pPr marL="0" indent="0">
              <a:buNone/>
            </a:pPr>
            <a:r>
              <a:rPr lang="en-US" sz="2800" dirty="0"/>
              <a:t>28:16</a:t>
            </a:r>
          </a:p>
          <a:p>
            <a:pPr marL="0" indent="0">
              <a:buNone/>
            </a:pPr>
            <a:r>
              <a:rPr lang="en-US" sz="2800" dirty="0"/>
              <a:t>28:17-22</a:t>
            </a:r>
          </a:p>
          <a:p>
            <a:pPr marL="0" indent="0">
              <a:buNone/>
            </a:pPr>
            <a:r>
              <a:rPr lang="en-US" sz="2800" dirty="0"/>
              <a:t>28:23-29</a:t>
            </a:r>
          </a:p>
          <a:p>
            <a:pPr marL="0" indent="0">
              <a:buNone/>
            </a:pPr>
            <a:r>
              <a:rPr lang="en-US" sz="2800" dirty="0"/>
              <a:t>28:30-31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19EA9E-0BE2-4B03-9EB5-0ABA1816D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312EB-5884-4B16-ACF5-E849977E103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237316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AF_ScribblePa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ibble_pad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ribble_pa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eme1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3133</TotalTime>
  <Words>1144</Words>
  <Application>Microsoft Office PowerPoint</Application>
  <PresentationFormat>On-screen Show (4:3)</PresentationFormat>
  <Paragraphs>164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18</vt:i4>
      </vt:variant>
    </vt:vector>
  </HeadingPairs>
  <TitlesOfParts>
    <vt:vector size="35" baseType="lpstr">
      <vt:lpstr>Arial</vt:lpstr>
      <vt:lpstr>Arial Black</vt:lpstr>
      <vt:lpstr>Calibri</vt:lpstr>
      <vt:lpstr>Calibri Light</vt:lpstr>
      <vt:lpstr>Garamond</vt:lpstr>
      <vt:lpstr>Georgia</vt:lpstr>
      <vt:lpstr>Lucida Sans Unicode</vt:lpstr>
      <vt:lpstr>Times New Roman</vt:lpstr>
      <vt:lpstr>Verdana</vt:lpstr>
      <vt:lpstr>Wingdings</vt:lpstr>
      <vt:lpstr>Wingdings 2</vt:lpstr>
      <vt:lpstr>Wingdings 3</vt:lpstr>
      <vt:lpstr>AF_ScribblePad</vt:lpstr>
      <vt:lpstr>Theme16</vt:lpstr>
      <vt:lpstr>Theme1</vt:lpstr>
      <vt:lpstr>Office Theme</vt:lpstr>
      <vt:lpstr>1_Office Theme</vt:lpstr>
      <vt:lpstr>The Acts of the Apostles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Paul’s Journey’s Reviewed</vt:lpstr>
      <vt:lpstr>Worksheet On Acts Chapter 28</vt:lpstr>
      <vt:lpstr>PowerPoint Presentation</vt:lpstr>
      <vt:lpstr>PowerPoint Presentation</vt:lpstr>
      <vt:lpstr>QUESTIONS: </vt:lpstr>
      <vt:lpstr>PowerPoint Presentation</vt:lpstr>
      <vt:lpstr>PowerPoint Presentation</vt:lpstr>
      <vt:lpstr>PowerPoint Presentation</vt:lpstr>
      <vt:lpstr>PowerPoint Presentation</vt:lpstr>
      <vt:lpstr>Brief Outline</vt:lpstr>
      <vt:lpstr>Outline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Acts 28 - Pauls Journey To Rome (1-12-20)</dc:title>
  <dc:creator>Micky Galloway</dc:creator>
  <cp:lastModifiedBy>Richard Lidh</cp:lastModifiedBy>
  <cp:revision>8</cp:revision>
  <dcterms:created xsi:type="dcterms:W3CDTF">2011-11-13T00:33:04Z</dcterms:created>
  <dcterms:modified xsi:type="dcterms:W3CDTF">2020-01-19T06:25:02Z</dcterms:modified>
</cp:coreProperties>
</file>